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0"/>
  </p:notesMasterIdLst>
  <p:handoutMasterIdLst>
    <p:handoutMasterId r:id="rId31"/>
  </p:handout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980" autoAdjust="0"/>
    <p:restoredTop sz="94628" autoAdjust="0"/>
  </p:normalViewPr>
  <p:slideViewPr>
    <p:cSldViewPr>
      <p:cViewPr>
        <p:scale>
          <a:sx n="100" d="100"/>
          <a:sy n="100" d="100"/>
        </p:scale>
        <p:origin x="432" y="8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20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oleObject" Target="../embeddings/oleObject1.bin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oleObject" Target="../embeddings/oleObject2.bin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Sheet8!$A$1</c:f>
              <c:strCache>
                <c:ptCount val="1"/>
                <c:pt idx="0">
                  <c:v>iOS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Sheet8!$A$2:$A$5</c:f>
              <c:strCache>
                <c:ptCount val="4"/>
                <c:pt idx="0">
                  <c:v>Objective-C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Sheet8!$B$2:$B$5</c:f>
              <c:numCache>
                <c:formatCode>General</c:formatCode>
                <c:ptCount val="4"/>
                <c:pt idx="0">
                  <c:v>5.013999999999998</c:v>
                </c:pt>
                <c:pt idx="1">
                  <c:v>67.291</c:v>
                </c:pt>
                <c:pt idx="2">
                  <c:v>4.349</c:v>
                </c:pt>
                <c:pt idx="3">
                  <c:v>4.396999999999998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50417600"/>
        <c:axId val="1050606208"/>
      </c:barChart>
      <c:catAx>
        <c:axId val="1050417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0606208"/>
        <c:crosses val="autoZero"/>
        <c:auto val="1"/>
        <c:lblAlgn val="ctr"/>
        <c:lblOffset val="100"/>
        <c:noMultiLvlLbl val="0"/>
      </c:catAx>
      <c:valAx>
        <c:axId val="1050606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041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Sheet7!$A$1</c:f>
              <c:strCache>
                <c:ptCount val="1"/>
                <c:pt idx="0">
                  <c:v>Android Sieve of Eratosthenes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Sheet7!$A$2:$A$5</c:f>
              <c:strCache>
                <c:ptCount val="4"/>
                <c:pt idx="0">
                  <c:v>Java</c:v>
                </c:pt>
                <c:pt idx="1">
                  <c:v>Cordova</c:v>
                </c:pt>
                <c:pt idx="2">
                  <c:v>Classic Xamarin</c:v>
                </c:pt>
                <c:pt idx="3">
                  <c:v>Xamarin Forms</c:v>
                </c:pt>
              </c:strCache>
            </c:strRef>
          </c:cat>
          <c:val>
            <c:numRef>
              <c:f>Sheet7!$B$2:$B$5</c:f>
              <c:numCache>
                <c:formatCode>General</c:formatCode>
                <c:ptCount val="4"/>
                <c:pt idx="0">
                  <c:v>4.342</c:v>
                </c:pt>
                <c:pt idx="1">
                  <c:v>94.15099999999998</c:v>
                </c:pt>
                <c:pt idx="2">
                  <c:v>4.258</c:v>
                </c:pt>
                <c:pt idx="3">
                  <c:v>4.259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48815968"/>
        <c:axId val="1048831952"/>
      </c:barChart>
      <c:catAx>
        <c:axId val="104881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831952"/>
        <c:crosses val="autoZero"/>
        <c:auto val="1"/>
        <c:lblAlgn val="ctr"/>
        <c:lblOffset val="100"/>
        <c:noMultiLvlLbl val="0"/>
      </c:catAx>
      <c:valAx>
        <c:axId val="1048831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8815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vpg.com/product-vs-it-mindset" TargetMode="External"/><Relationship Id="rId4" Type="http://schemas.openxmlformats.org/officeDocument/2006/relationships/hyperlink" Target="https://www.moonshothorizon.com/2015/07/02/how-to-launch-impactful-digital-products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Mobile Device Management</a:t>
            </a:r>
          </a:p>
          <a:p>
            <a:r>
              <a:rPr lang="en-US" dirty="0" smtClean="0"/>
              <a:t>Mobile Application Management</a:t>
            </a:r>
          </a:p>
          <a:p>
            <a:r>
              <a:rPr lang="en-US" dirty="0" smtClean="0"/>
              <a:t>Web – side loading may require</a:t>
            </a:r>
            <a:r>
              <a:rPr lang="en-US" baseline="0" dirty="0" smtClean="0"/>
              <a:t> certificates to be installed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69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credits to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Marty Cagan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Moonshot Horizon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svpg.com</a:t>
            </a:r>
            <a:r>
              <a:rPr lang="en-US" dirty="0" smtClean="0"/>
              <a:t>/product-vs-it-mindset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www.moonshothorizon.com</a:t>
            </a:r>
            <a:r>
              <a:rPr lang="en-US" dirty="0" smtClean="0"/>
              <a:t>/2015/07/02/how-to-launch-impactful-digital-products/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30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33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7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7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each one of these fit into development technology?</a:t>
            </a:r>
          </a:p>
          <a:p>
            <a:endParaRPr lang="en-US" dirty="0" smtClean="0"/>
          </a:p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Crashlytics</a:t>
            </a:r>
            <a:endParaRPr lang="en-US" dirty="0" smtClean="0"/>
          </a:p>
          <a:p>
            <a:r>
              <a:rPr lang="en-US" dirty="0" err="1" smtClean="0"/>
              <a:t>Crittercism</a:t>
            </a:r>
            <a:r>
              <a:rPr lang="en-US" dirty="0" smtClean="0"/>
              <a:t> (</a:t>
            </a:r>
            <a:r>
              <a:rPr lang="en-US" dirty="0" err="1" smtClean="0"/>
              <a:t>Apteligent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Flurry</a:t>
            </a:r>
          </a:p>
          <a:p>
            <a:r>
              <a:rPr lang="en-US" dirty="0" err="1" smtClean="0"/>
              <a:t>Raygun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33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err="1" smtClean="0"/>
              <a:t>TestFlight</a:t>
            </a:r>
            <a:endParaRPr lang="en-US" dirty="0" smtClean="0"/>
          </a:p>
          <a:p>
            <a:r>
              <a:rPr lang="en-US" dirty="0" err="1" smtClean="0"/>
              <a:t>TestFairy</a:t>
            </a:r>
            <a:endParaRPr lang="en-US" dirty="0" smtClean="0"/>
          </a:p>
          <a:p>
            <a:r>
              <a:rPr lang="en-US" dirty="0" smtClean="0"/>
              <a:t>Visual Studio Mobile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7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tiff"/><Relationship Id="rId3" Type="http://schemas.openxmlformats.org/officeDocument/2006/relationships/image" Target="../media/image4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6" Type="http://schemas.openxmlformats.org/officeDocument/2006/relationships/image" Target="../media/image4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4" y="1635646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>
                <a:solidFill>
                  <a:schemeClr val="bg1"/>
                </a:solidFill>
                <a:latin typeface="Arial Bold" pitchFamily="-72" charset="0"/>
              </a:rPr>
              <a:t>Building Modern Mobile Apps - Wrap-up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44008" y="3003798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Kevin E Ford</a:t>
            </a:r>
            <a:endParaRPr lang="en-US" sz="28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Mobile Practice Lead, 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r"/>
            <a:r>
              <a:rPr lang="en-US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Magenic</a:t>
            </a:r>
            <a:endParaRPr lang="en-US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4181474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Level: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Arial" pitchFamily="-72" charset="0"/>
                <a:cs typeface="Arial" pitchFamily="-72" charset="0"/>
              </a:rPr>
              <a:t>Introductory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  <a:ea typeface="Arial" pitchFamily="-72" charset="0"/>
              <a:cs typeface="Arial" pitchFamily="-72" charset="0"/>
            </a:endParaRP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Needs of the Customer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6700" y="1276350"/>
            <a:ext cx="8610600" cy="3456383"/>
            <a:chOff x="128588" y="1810871"/>
            <a:chExt cx="11941175" cy="4500561"/>
          </a:xfrm>
        </p:grpSpPr>
        <p:sp>
          <p:nvSpPr>
            <p:cNvPr id="5" name="Rectangle 4"/>
            <p:cNvSpPr/>
            <p:nvPr/>
          </p:nvSpPr>
          <p:spPr>
            <a:xfrm>
              <a:off x="322729" y="1810871"/>
              <a:ext cx="11367247" cy="3836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 descr="ameriprise wi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275" y="2344269"/>
              <a:ext cx="1790700" cy="3675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1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88" y="2122019"/>
              <a:ext cx="2251075" cy="41894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oup 1"/>
            <p:cNvGrpSpPr>
              <a:grpSpLocks/>
            </p:cNvGrpSpPr>
            <p:nvPr/>
          </p:nvGrpSpPr>
          <p:grpSpPr bwMode="auto">
            <a:xfrm>
              <a:off x="7888288" y="2122019"/>
              <a:ext cx="2251075" cy="4189413"/>
              <a:chOff x="6321353" y="535265"/>
              <a:chExt cx="2193172" cy="4081167"/>
            </a:xfrm>
          </p:grpSpPr>
          <p:pic>
            <p:nvPicPr>
              <p:cNvPr id="34" name="Picture 33" descr="1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1353" y="535265"/>
                <a:ext cx="2193172" cy="4081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5" name="Picture 21" descr="Ameriprise Beauty.001.png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80"/>
              <a:stretch>
                <a:fillRect/>
              </a:stretch>
            </p:blipFill>
            <p:spPr bwMode="auto">
              <a:xfrm>
                <a:off x="6689959" y="1388461"/>
                <a:ext cx="1468464" cy="2573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33"/>
            <p:cNvGrpSpPr>
              <a:grpSpLocks/>
            </p:cNvGrpSpPr>
            <p:nvPr/>
          </p:nvGrpSpPr>
          <p:grpSpPr bwMode="auto">
            <a:xfrm>
              <a:off x="6430963" y="2122019"/>
              <a:ext cx="2251075" cy="4189413"/>
              <a:chOff x="3419139" y="535265"/>
              <a:chExt cx="2193172" cy="4081167"/>
            </a:xfrm>
          </p:grpSpPr>
          <p:grpSp>
            <p:nvGrpSpPr>
              <p:cNvPr id="30" name="Group 25"/>
              <p:cNvGrpSpPr>
                <a:grpSpLocks/>
              </p:cNvGrpSpPr>
              <p:nvPr/>
            </p:nvGrpSpPr>
            <p:grpSpPr bwMode="auto">
              <a:xfrm>
                <a:off x="3419139" y="535265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32" name="Picture 31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3" name="Rectangle 32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31" name="Picture 29" descr="Ameriprise_concepts-01.png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3"/>
              <a:stretch>
                <a:fillRect/>
              </a:stretch>
            </p:blipFill>
            <p:spPr bwMode="auto">
              <a:xfrm>
                <a:off x="3794179" y="1388461"/>
                <a:ext cx="1461380" cy="2512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0" name="Group 38"/>
            <p:cNvGrpSpPr>
              <a:grpSpLocks/>
            </p:cNvGrpSpPr>
            <p:nvPr/>
          </p:nvGrpSpPr>
          <p:grpSpPr bwMode="auto">
            <a:xfrm>
              <a:off x="4972050" y="2122019"/>
              <a:ext cx="2251075" cy="4189413"/>
              <a:chOff x="1601007" y="687665"/>
              <a:chExt cx="2193172" cy="4081167"/>
            </a:xfrm>
          </p:grpSpPr>
          <p:grpSp>
            <p:nvGrpSpPr>
              <p:cNvPr id="26" name="Group 30"/>
              <p:cNvGrpSpPr>
                <a:grpSpLocks/>
              </p:cNvGrpSpPr>
              <p:nvPr/>
            </p:nvGrpSpPr>
            <p:grpSpPr bwMode="auto">
              <a:xfrm>
                <a:off x="1601007" y="687665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28" name="Picture 27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9" name="Rectangle 28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27" name="Picture 34" descr="1-ameriprise-login.png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03"/>
              <a:stretch>
                <a:fillRect/>
              </a:stretch>
            </p:blipFill>
            <p:spPr bwMode="auto">
              <a:xfrm>
                <a:off x="1976047" y="1540860"/>
                <a:ext cx="1463386" cy="2509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49"/>
            <p:cNvGrpSpPr>
              <a:grpSpLocks/>
            </p:cNvGrpSpPr>
            <p:nvPr/>
          </p:nvGrpSpPr>
          <p:grpSpPr bwMode="auto">
            <a:xfrm>
              <a:off x="3846513" y="2122019"/>
              <a:ext cx="2251075" cy="4189413"/>
              <a:chOff x="-1806173" y="404506"/>
              <a:chExt cx="2193172" cy="4081167"/>
            </a:xfrm>
          </p:grpSpPr>
          <p:grpSp>
            <p:nvGrpSpPr>
              <p:cNvPr id="22" name="Group 44"/>
              <p:cNvGrpSpPr>
                <a:grpSpLocks/>
              </p:cNvGrpSpPr>
              <p:nvPr/>
            </p:nvGrpSpPr>
            <p:grpSpPr bwMode="auto">
              <a:xfrm>
                <a:off x="-1806173" y="404506"/>
                <a:ext cx="2193172" cy="4081167"/>
                <a:chOff x="5237271" y="535265"/>
                <a:chExt cx="2193172" cy="4081167"/>
              </a:xfrm>
            </p:grpSpPr>
            <p:pic>
              <p:nvPicPr>
                <p:cNvPr id="24" name="Picture 23" descr="11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7271" y="535265"/>
                  <a:ext cx="2193172" cy="408116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5" name="Rectangle 24"/>
                <p:cNvSpPr/>
                <p:nvPr/>
              </p:nvSpPr>
              <p:spPr>
                <a:xfrm>
                  <a:off x="5611564" y="1388923"/>
                  <a:ext cx="1460052" cy="250684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Franklin Gothic Book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endParaRPr lang="en-US" altLang="en-US" sz="1200" smtClean="0">
                    <a:solidFill>
                      <a:srgbClr val="56565A"/>
                    </a:solidFill>
                  </a:endParaRPr>
                </a:p>
              </p:txBody>
            </p:sp>
          </p:grpSp>
          <p:pic>
            <p:nvPicPr>
              <p:cNvPr id="23" name="Picture 48" descr="2-Start-Login-Combo-Updat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53"/>
              <a:stretch>
                <a:fillRect/>
              </a:stretch>
            </p:blipFill>
            <p:spPr bwMode="auto">
              <a:xfrm>
                <a:off x="-1448013" y="1257793"/>
                <a:ext cx="1476853" cy="2515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60"/>
            <p:cNvGrpSpPr>
              <a:grpSpLocks/>
            </p:cNvGrpSpPr>
            <p:nvPr/>
          </p:nvGrpSpPr>
          <p:grpSpPr bwMode="auto">
            <a:xfrm>
              <a:off x="128588" y="2122019"/>
              <a:ext cx="2252662" cy="4189413"/>
              <a:chOff x="-1998625" y="666000"/>
              <a:chExt cx="2193172" cy="4081167"/>
            </a:xfrm>
          </p:grpSpPr>
          <p:pic>
            <p:nvPicPr>
              <p:cNvPr id="18" name="Picture 17" descr="1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98625" y="666000"/>
                <a:ext cx="2193172" cy="4081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grpSp>
            <p:nvGrpSpPr>
              <p:cNvPr id="19" name="Group 59"/>
              <p:cNvGrpSpPr>
                <a:grpSpLocks/>
              </p:cNvGrpSpPr>
              <p:nvPr/>
            </p:nvGrpSpPr>
            <p:grpSpPr bwMode="auto">
              <a:xfrm>
                <a:off x="-1625946" y="1519195"/>
                <a:ext cx="1467814" cy="2503590"/>
                <a:chOff x="-1623585" y="1519195"/>
                <a:chExt cx="1458670" cy="2503590"/>
              </a:xfrm>
            </p:grpSpPr>
            <p:pic>
              <p:nvPicPr>
                <p:cNvPr id="20" name="Picture 56" descr="01 Home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14"/>
                <a:stretch>
                  <a:fillRect/>
                </a:stretch>
              </p:blipFill>
              <p:spPr bwMode="auto">
                <a:xfrm>
                  <a:off x="-1623585" y="1519195"/>
                  <a:ext cx="1458670" cy="20936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57" descr="01 Home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0977"/>
                <a:stretch>
                  <a:fillRect/>
                </a:stretch>
              </p:blipFill>
              <p:spPr bwMode="auto">
                <a:xfrm>
                  <a:off x="-1623585" y="3567807"/>
                  <a:ext cx="1458670" cy="4549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3" name="Rounded Rectangle 12"/>
            <p:cNvSpPr/>
            <p:nvPr/>
          </p:nvSpPr>
          <p:spPr>
            <a:xfrm>
              <a:off x="352425" y="1834682"/>
              <a:ext cx="1703388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Previous Release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214813" y="1834682"/>
              <a:ext cx="151447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Initial Redesign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853113" y="1834682"/>
              <a:ext cx="392112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Design &amp; Branding Exploration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139363" y="1834682"/>
              <a:ext cx="1704975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Final Redesign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200275" y="1834682"/>
              <a:ext cx="1646238" cy="476250"/>
            </a:xfrm>
            <a:prstGeom prst="roundRect">
              <a:avLst>
                <a:gd name="adj" fmla="val 24143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/>
            <a:p>
              <a:pPr algn="ctr" eaLnBrk="1" hangingPunct="1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Wireframe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4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KPIs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54102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important?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5105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Story Prioritization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5105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MVP Understanding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5105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needs to change - learning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5410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information will tell you if KPIs are met?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54102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I gather that information?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123672"/>
            <a:ext cx="3105024" cy="20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4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KPIs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What to Track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9424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Crash Reporting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 is using the app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the app is being used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Privacy / security / legal concerns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 ratings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63230"/>
            <a:ext cx="1469074" cy="146907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032848"/>
            <a:ext cx="1478160" cy="1478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754205"/>
            <a:ext cx="2002863" cy="11279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663" y="2506304"/>
            <a:ext cx="1889742" cy="10708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800600" y="3990473"/>
            <a:ext cx="2133600" cy="797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4231225"/>
            <a:ext cx="1524000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3984392"/>
            <a:ext cx="1968500" cy="381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34437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Platform Choices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065951"/>
            <a:ext cx="5105400" cy="1942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08223"/>
            <a:ext cx="6350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Platform Choices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Needs of today’s apps and tomorrows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you know your user’s platforms?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5618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Are there dominant platforms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923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you control it?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Does the use case require a specific form factor?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they connect? Cell, </a:t>
            </a:r>
            <a:r>
              <a:rPr lang="en-US" dirty="0" err="1" smtClean="0"/>
              <a:t>Wifi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58" y="925315"/>
            <a:ext cx="3880720" cy="22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Choosing a Mobile Development Platform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“Correct” Choice for all situations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724442"/>
            <a:ext cx="38100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Web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2390636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Hybrid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054256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Near Native X-Platform (</a:t>
            </a:r>
            <a:r>
              <a:rPr lang="en-US" dirty="0" err="1" smtClean="0"/>
              <a:t>Xamarin</a:t>
            </a:r>
            <a:r>
              <a:rPr lang="en-US" dirty="0" smtClean="0"/>
              <a:t>, Native Script, React Native)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3720450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(</a:t>
            </a:r>
            <a:r>
              <a:rPr lang="en-US" dirty="0" err="1" smtClean="0"/>
              <a:t>XCode</a:t>
            </a:r>
            <a:r>
              <a:rPr lang="en-US" dirty="0" smtClean="0"/>
              <a:t>, Android Studio, UWP)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4384070"/>
            <a:ext cx="38100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X-Platform App Builders (SFDC, </a:t>
            </a:r>
            <a:r>
              <a:rPr lang="en-US" dirty="0" err="1" smtClean="0"/>
              <a:t>Kony</a:t>
            </a:r>
            <a:r>
              <a:rPr lang="en-US" dirty="0" smtClean="0"/>
              <a:t>, IBM) and </a:t>
            </a:r>
            <a:r>
              <a:rPr lang="en-US" dirty="0" err="1" smtClean="0"/>
              <a:t>mBaaS</a:t>
            </a:r>
            <a:r>
              <a:rPr lang="en-US" dirty="0" smtClean="0"/>
              <a:t> (</a:t>
            </a:r>
            <a:r>
              <a:rPr lang="en-US" dirty="0" err="1" smtClean="0"/>
              <a:t>Kidozen</a:t>
            </a:r>
            <a:r>
              <a:rPr lang="en-US" dirty="0" smtClean="0"/>
              <a:t>, </a:t>
            </a:r>
            <a:r>
              <a:rPr lang="en-US" dirty="0" err="1" smtClean="0"/>
              <a:t>Kinvey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63230"/>
            <a:ext cx="4248811" cy="17576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181599" y="2469487"/>
            <a:ext cx="3327400" cy="1742916"/>
            <a:chOff x="7415201" y="3403600"/>
            <a:chExt cx="4141799" cy="275478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5201" y="4469407"/>
              <a:ext cx="2462244" cy="1688973"/>
            </a:xfrm>
            <a:prstGeom prst="rect">
              <a:avLst/>
            </a:prstGeom>
          </p:spPr>
        </p:pic>
        <p:sp>
          <p:nvSpPr>
            <p:cNvPr id="16" name="Rounded Rectangular Callout 15"/>
            <p:cNvSpPr/>
            <p:nvPr/>
          </p:nvSpPr>
          <p:spPr>
            <a:xfrm>
              <a:off x="9093200" y="3403600"/>
              <a:ext cx="2463800" cy="1435100"/>
            </a:xfrm>
            <a:prstGeom prst="wedgeRoundRectCallout">
              <a:avLst>
                <a:gd name="adj1" fmla="val -53823"/>
                <a:gd name="adj2" fmla="val 80199"/>
                <a:gd name="adj3" fmla="val 16667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E81C7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6565A">
                      <a:lumMod val="50000"/>
                    </a:srgbClr>
                  </a:solidFill>
                  <a:effectLst/>
                  <a:uLnTx/>
                  <a:uFillTx/>
                  <a:latin typeface="Franklin Gothic Book"/>
                  <a:ea typeface=""/>
                  <a:cs typeface=""/>
                </a:rPr>
                <a:t>No, your other right!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5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58248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Speed / performance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33550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to complete / cost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399744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working with newest standards / APIs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34650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Native User Experience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00844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Complex hardware / API </a:t>
            </a:r>
            <a:r>
              <a:rPr lang="en-US" dirty="0" err="1" smtClean="0"/>
              <a:t>intereactions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364464"/>
            <a:ext cx="41148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Enterprise services / tools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58248"/>
            <a:ext cx="2971800" cy="35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Technologies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5182" y="1722474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34" y="1926117"/>
            <a:ext cx="40640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93" y="1926117"/>
            <a:ext cx="4008707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1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Technologies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182" y="1749368"/>
            <a:ext cx="8575158" cy="2248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1" y="1978411"/>
            <a:ext cx="40640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679" y="1978411"/>
            <a:ext cx="395189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0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Technologies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1063230"/>
            <a:ext cx="5688632" cy="29349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62" y="1287193"/>
            <a:ext cx="5229076" cy="24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dirty="0" smtClean="0"/>
              <a:t>Kevin Ford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Autofit/>
          </a:bodyPr>
          <a:lstStyle/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KevinF@magenic.com</a:t>
            </a: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@Bowman74</a:t>
            </a: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http://windingroadway.blogspot.com</a:t>
            </a: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17083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Brent Edwards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BrentE@magenic.com</a:t>
            </a:r>
            <a:endParaRPr lang="en-US" sz="17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@</a:t>
            </a:r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brentledwards</a:t>
            </a:r>
            <a:endParaRPr lang="en-US" sz="17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www.brentedwards.net</a:t>
            </a:r>
            <a:endParaRPr lang="en-US" sz="17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https://</a:t>
            </a:r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github.com</a:t>
            </a:r>
            <a:r>
              <a:rPr lang="en-US" sz="17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17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brentedwards</a:t>
            </a:r>
            <a:endParaRPr lang="en-US" sz="17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293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CPU Intensive Tasks - iOS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02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CPU Intensive Tasks - Android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57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Lifecycle Tools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 Control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 Tests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 / Automated Tests / Device Stable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to QA / UAT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Deploying to QA / UAT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provisioning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developer account / Ad Hoc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Corporate Provisioning Profile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Usually Special Tooling is desired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Side Loading is possible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Potentially download from URL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063230"/>
            <a:ext cx="2302444" cy="1184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699" y="1581150"/>
            <a:ext cx="1492545" cy="14726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2571750"/>
            <a:ext cx="1489864" cy="14898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299" y="3311332"/>
            <a:ext cx="1901343" cy="10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3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and Automation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iOS needs special handling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Obj</a:t>
            </a:r>
            <a:r>
              <a:rPr lang="en-US" dirty="0" smtClean="0"/>
              <a:t>-C / Swift Builds need Macs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Any build that will be deployed to a device: needs a Mac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Potential for </a:t>
            </a:r>
            <a:r>
              <a:rPr lang="en-US" dirty="0" err="1" smtClean="0"/>
              <a:t>MacInCloud.com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Each Platform has Different Unit Test Solutions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about Test automation, particularly coded UI tests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093166"/>
            <a:ext cx="4100513" cy="2343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70" y="3436316"/>
            <a:ext cx="1901343" cy="10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Deployment Options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Stores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729424"/>
            <a:ext cx="38862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Lag on deployment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Someone else will decide if your app is ready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Restrictions on what app can do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MDM / MAM / Corporate App Stores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/ Side Loading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1104344"/>
            <a:ext cx="3969677" cy="23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It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Silver Bullet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Understand the business objectives first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395618"/>
            <a:ext cx="38862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Today’s objective’s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3059238"/>
            <a:ext cx="38862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Tomorrow’s too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 all aspects of development process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24" y="1063230"/>
            <a:ext cx="3414076" cy="34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343150"/>
            <a:ext cx="8229600" cy="85725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2710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205979"/>
            <a:ext cx="8476735" cy="857250"/>
          </a:xfrm>
        </p:spPr>
        <p:txBody>
          <a:bodyPr/>
          <a:lstStyle/>
          <a:p>
            <a:r>
              <a:rPr lang="en-US" dirty="0"/>
              <a:t>Things to Think About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063230"/>
            <a:ext cx="58674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or Product?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29424"/>
            <a:ext cx="58674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KPIs and Understanding </a:t>
            </a:r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2395618"/>
            <a:ext cx="58674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Platforms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059238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Development Platforms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725432"/>
            <a:ext cx="58674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Lifecycle Tools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065" y="4391626"/>
            <a:ext cx="5867400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en-US" dirty="0"/>
              <a:t>The Dilemma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46" y="1175742"/>
            <a:ext cx="7859486" cy="301804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2431" y="810221"/>
            <a:ext cx="4966320" cy="544308"/>
            <a:chOff x="650955" y="-483291"/>
            <a:chExt cx="6930251" cy="1989998"/>
          </a:xfrm>
        </p:grpSpPr>
        <p:sp>
          <p:nvSpPr>
            <p:cNvPr id="11" name="TextBox 10"/>
            <p:cNvSpPr txBox="1"/>
            <p:nvPr/>
          </p:nvSpPr>
          <p:spPr>
            <a:xfrm>
              <a:off x="995691" y="-483291"/>
              <a:ext cx="5480194" cy="1687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</a:rPr>
                <a:t>“Product” Thinking</a:t>
              </a:r>
              <a:endParaRPr lang="en-US" sz="2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" name="Right Bracket 11"/>
            <p:cNvSpPr/>
            <p:nvPr/>
          </p:nvSpPr>
          <p:spPr>
            <a:xfrm rot="-5400000">
              <a:off x="4013605" y="-2060895"/>
              <a:ext cx="204952" cy="6930251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00689" y="4007502"/>
            <a:ext cx="2537972" cy="292440"/>
            <a:chOff x="8046719" y="5163728"/>
            <a:chExt cx="3653365" cy="673101"/>
          </a:xfrm>
        </p:grpSpPr>
        <p:sp>
          <p:nvSpPr>
            <p:cNvPr id="14" name="Right Bracket 13"/>
            <p:cNvSpPr/>
            <p:nvPr/>
          </p:nvSpPr>
          <p:spPr>
            <a:xfrm rot="5400000">
              <a:off x="9767683" y="3442764"/>
              <a:ext cx="211437" cy="3653365"/>
            </a:xfrm>
            <a:prstGeom prst="rightBracket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616475" y="5375164"/>
              <a:ext cx="2932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“Project” Thinking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00689" y="1462946"/>
            <a:ext cx="2432919" cy="2438399"/>
          </a:xfrm>
          <a:prstGeom prst="rect">
            <a:avLst/>
          </a:prstGeom>
          <a:noFill/>
          <a:ln w="920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4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Product Approach is Uniquely Important for Mobile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3525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Competitive bar—and users’ expectations—frequently reset and always higher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0187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 introduction of new technology increases technical and strategic risks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268493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 take ~4 major releases (especially for consumer products) to understand user behavior, gather data, realize value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348558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 technical capabilities and ecosystem make designing and maintaining the right experience a continuing journey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014752"/>
            <a:ext cx="82296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on and funding for mobile increasingly driven by CMOs—more likely to think strategically and in terms of product</a:t>
            </a:r>
          </a:p>
        </p:txBody>
      </p:sp>
    </p:spTree>
    <p:extLst>
      <p:ext uri="{BB962C8B-B14F-4D97-AF65-F5344CB8AC3E}">
        <p14:creationId xmlns:p14="http://schemas.microsoft.com/office/powerpoint/2010/main" val="13866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Compare (1 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6165" y="1050361"/>
            <a:ext cx="277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9584" y="1055066"/>
            <a:ext cx="2330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825643" y="1063230"/>
            <a:ext cx="30753" cy="3874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8600" y="1395265"/>
            <a:ext cx="8458200" cy="707588"/>
            <a:chOff x="386499" y="2021230"/>
            <a:chExt cx="11261890" cy="7075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499" y="2104063"/>
              <a:ext cx="625032" cy="48908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22743" y="2148551"/>
              <a:ext cx="1059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Purpose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81735" y="2144043"/>
              <a:ext cx="34924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“the business”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02852" y="2021230"/>
              <a:ext cx="45455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Serve needs of </a:t>
              </a:r>
              <a:r>
                <a:rPr lang="en-US" sz="1600" b="1" dirty="0">
                  <a:solidFill>
                    <a:srgbClr val="8A144F"/>
                  </a:solidFill>
                </a:rPr>
                <a:t>the customer</a:t>
              </a:r>
              <a:r>
                <a:rPr lang="en-US" sz="1600" b="1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600" dirty="0" smtClean="0"/>
                <a:t>within business constraints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8600" y="2213821"/>
            <a:ext cx="8458200" cy="584775"/>
            <a:chOff x="514863" y="2943228"/>
            <a:chExt cx="11499660" cy="5847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63" y="2952333"/>
              <a:ext cx="399537" cy="45436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22743" y="2979461"/>
              <a:ext cx="1015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Passion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35185" y="2943228"/>
              <a:ext cx="34605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Resources are transient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rgbClr val="8A144F"/>
                  </a:solidFill>
                </a:rPr>
                <a:t>mercenaries</a:t>
              </a:r>
              <a:endParaRPr lang="en-US" sz="1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13307" y="2979461"/>
              <a:ext cx="4901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Focused resources are </a:t>
              </a:r>
              <a:r>
                <a:rPr lang="en-US" sz="1600" b="1" dirty="0">
                  <a:solidFill>
                    <a:srgbClr val="8A144F"/>
                  </a:solidFill>
                </a:rPr>
                <a:t>missionaries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8600" y="2951926"/>
            <a:ext cx="8610600" cy="830997"/>
            <a:chOff x="528228" y="3692386"/>
            <a:chExt cx="11663772" cy="83099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228" y="3765882"/>
              <a:ext cx="496318" cy="50445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22744" y="3819387"/>
              <a:ext cx="1661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Requirements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78864" y="3692386"/>
              <a:ext cx="3432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Gather from stakeholders; focus on </a:t>
              </a:r>
              <a:r>
                <a:rPr lang="en-US" sz="1600" b="1" dirty="0">
                  <a:solidFill>
                    <a:srgbClr val="8A144F"/>
                  </a:solidFill>
                </a:rPr>
                <a:t>documentation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129159" y="3692387"/>
              <a:ext cx="5062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Discover through </a:t>
              </a:r>
              <a:r>
                <a:rPr lang="en-US" sz="1600" b="1" dirty="0">
                  <a:solidFill>
                    <a:srgbClr val="8A144F"/>
                  </a:solidFill>
                </a:rPr>
                <a:t>user interaction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; </a:t>
              </a:r>
              <a:r>
                <a:rPr lang="en-US" sz="1600" dirty="0" smtClean="0"/>
                <a:t>focus on flexibility and communication</a:t>
              </a:r>
              <a:endParaRPr lang="en-US" sz="16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8600" y="3739196"/>
            <a:ext cx="8458200" cy="863346"/>
            <a:chOff x="455926" y="4659313"/>
            <a:chExt cx="11736074" cy="86334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26" y="4691887"/>
              <a:ext cx="640922" cy="6427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45820" y="4659313"/>
              <a:ext cx="17103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Funding and</a:t>
              </a:r>
            </a:p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Measurement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78864" y="4691662"/>
              <a:ext cx="34627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Projects (</a:t>
              </a:r>
              <a:r>
                <a:rPr lang="en-US" sz="1600" b="1" dirty="0">
                  <a:solidFill>
                    <a:srgbClr val="8A144F"/>
                  </a:solidFill>
                </a:rPr>
                <a:t>output</a:t>
              </a:r>
              <a:r>
                <a:rPr lang="en-US" sz="1600" dirty="0" smtClean="0"/>
                <a:t>), managed by IT delivery timeline and budget</a:t>
              </a:r>
              <a:endParaRPr lang="en-US" sz="1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0057" y="4691662"/>
              <a:ext cx="50219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Business results (</a:t>
              </a:r>
              <a:r>
                <a:rPr lang="en-US" sz="1600" b="1" dirty="0" smtClean="0">
                  <a:solidFill>
                    <a:srgbClr val="8A144F"/>
                  </a:solidFill>
                </a:rPr>
                <a:t>outcome</a:t>
              </a:r>
              <a:r>
                <a:rPr lang="en-US" sz="1600" dirty="0" smtClean="0"/>
                <a:t>) managed by KPIs aligned to business objectives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5329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Compare (2 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5962" y="1073006"/>
            <a:ext cx="295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09041" y="1055066"/>
            <a:ext cx="2367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057379" y="1085337"/>
            <a:ext cx="41197" cy="389954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02736" y="1581150"/>
            <a:ext cx="8788863" cy="487504"/>
            <a:chOff x="514863" y="2140117"/>
            <a:chExt cx="11296923" cy="487504"/>
          </a:xfrm>
        </p:grpSpPr>
        <p:sp>
          <p:nvSpPr>
            <p:cNvPr id="8" name="TextBox 7"/>
            <p:cNvSpPr txBox="1"/>
            <p:nvPr/>
          </p:nvSpPr>
          <p:spPr>
            <a:xfrm>
              <a:off x="1293374" y="2160612"/>
              <a:ext cx="961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Process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78865" y="2148551"/>
              <a:ext cx="3058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Skews toward </a:t>
              </a:r>
              <a:r>
                <a:rPr lang="en-US" sz="1600" b="1" dirty="0">
                  <a:solidFill>
                    <a:srgbClr val="8A144F"/>
                  </a:solidFill>
                </a:rPr>
                <a:t>Waterfall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49565" y="2148551"/>
              <a:ext cx="3962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Requires </a:t>
              </a:r>
              <a:r>
                <a:rPr lang="en-US" sz="1600" b="1" dirty="0">
                  <a:solidFill>
                    <a:srgbClr val="8A144F"/>
                  </a:solidFill>
                </a:rPr>
                <a:t>Agile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4863" y="2140117"/>
              <a:ext cx="487504" cy="48750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02735" y="2262919"/>
            <a:ext cx="8788864" cy="735460"/>
            <a:chOff x="457949" y="2828776"/>
            <a:chExt cx="11556574" cy="735460"/>
          </a:xfrm>
        </p:grpSpPr>
        <p:sp>
          <p:nvSpPr>
            <p:cNvPr id="13" name="TextBox 12"/>
            <p:cNvSpPr txBox="1"/>
            <p:nvPr/>
          </p:nvSpPr>
          <p:spPr>
            <a:xfrm>
              <a:off x="1254355" y="2979461"/>
              <a:ext cx="6030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Style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78865" y="2979461"/>
              <a:ext cx="3146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Optimized for </a:t>
              </a:r>
              <a:r>
                <a:rPr lang="en-US" sz="1600" b="1" dirty="0">
                  <a:solidFill>
                    <a:srgbClr val="8A144F"/>
                  </a:solidFill>
                </a:rPr>
                <a:t>individuals, handoffs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49564" y="2979461"/>
              <a:ext cx="41649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Focused on team </a:t>
              </a:r>
              <a:r>
                <a:rPr lang="en-US" sz="1600" b="1" dirty="0">
                  <a:solidFill>
                    <a:srgbClr val="8A144F"/>
                  </a:solidFill>
                </a:rPr>
                <a:t>collaboration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57949" y="2828776"/>
              <a:ext cx="577923" cy="57792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02735" y="3035107"/>
            <a:ext cx="8788864" cy="869593"/>
            <a:chOff x="436648" y="3607854"/>
            <a:chExt cx="9004060" cy="869593"/>
          </a:xfrm>
        </p:grpSpPr>
        <p:sp>
          <p:nvSpPr>
            <p:cNvPr id="18" name="TextBox 17"/>
            <p:cNvSpPr txBox="1"/>
            <p:nvPr/>
          </p:nvSpPr>
          <p:spPr>
            <a:xfrm>
              <a:off x="1057171" y="3819387"/>
              <a:ext cx="133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Organization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78679" y="3819387"/>
              <a:ext cx="2846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IT manages, reports to </a:t>
              </a:r>
              <a:r>
                <a:rPr lang="en-US" sz="1600" b="1" dirty="0">
                  <a:solidFill>
                    <a:srgbClr val="8A144F"/>
                  </a:solidFill>
                </a:rPr>
                <a:t>CIO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82673" y="3646450"/>
              <a:ext cx="31580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CIO and CMO/LOB</a:t>
              </a:r>
              <a:r>
                <a:rPr lang="en-US" sz="1600" b="1" dirty="0"/>
                <a:t> </a:t>
              </a:r>
              <a:r>
                <a:rPr lang="en-US" sz="1600" dirty="0" smtClean="0"/>
                <a:t>share leadership of single cross-functional team</a:t>
              </a:r>
              <a:endParaRPr lang="en-US" sz="1600" b="1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b="26053"/>
            <a:stretch/>
          </p:blipFill>
          <p:spPr>
            <a:xfrm>
              <a:off x="436648" y="3607854"/>
              <a:ext cx="620523" cy="63730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02735" y="3983832"/>
            <a:ext cx="8788862" cy="1077218"/>
            <a:chOff x="427812" y="4654071"/>
            <a:chExt cx="11764185" cy="1077218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4096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Accountability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95813" y="4654071"/>
              <a:ext cx="371928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IT and “the business” </a:t>
              </a:r>
              <a:r>
                <a:rPr lang="en-US" sz="1600" b="1" dirty="0">
                  <a:solidFill>
                    <a:srgbClr val="8A144F"/>
                  </a:solidFill>
                </a:rPr>
                <a:t>at odds;</a:t>
              </a:r>
              <a:r>
                <a:rPr lang="en-US" sz="1600" b="1" dirty="0"/>
                <a:t> </a:t>
              </a:r>
              <a:r>
                <a:rPr lang="en-US" sz="1600" dirty="0" smtClean="0"/>
                <a:t>likely to </a:t>
              </a:r>
              <a:r>
                <a:rPr lang="en-US" sz="1600" b="1" dirty="0">
                  <a:solidFill>
                    <a:srgbClr val="8A144F"/>
                  </a:solidFill>
                </a:rPr>
                <a:t>accrue technical debt</a:t>
              </a:r>
              <a:r>
                <a:rPr lang="en-US" sz="1600" b="1" dirty="0" smtClean="0"/>
                <a:t> </a:t>
              </a:r>
              <a:r>
                <a:rPr lang="en-US" sz="1600" dirty="0" smtClean="0"/>
                <a:t>without repercussion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2217" y="4661255"/>
              <a:ext cx="42397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Product team </a:t>
              </a:r>
              <a:r>
                <a:rPr lang="en-US" sz="1600" b="1" dirty="0">
                  <a:solidFill>
                    <a:srgbClr val="8A144F"/>
                  </a:solidFill>
                </a:rPr>
                <a:t>blends tech/business; approach de-incentivizes shortcuts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7812" y="4661255"/>
              <a:ext cx="661605" cy="661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694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Compare (3 of 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2765" y="1101522"/>
            <a:ext cx="2703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Project (“IT Mindset”)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0558" y="1095910"/>
            <a:ext cx="2488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Mobile Product Mindset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371252" y="1055066"/>
            <a:ext cx="23948" cy="392017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52400" y="1544125"/>
            <a:ext cx="8839200" cy="606391"/>
            <a:chOff x="491372" y="2021230"/>
            <a:chExt cx="11320414" cy="606391"/>
          </a:xfrm>
        </p:grpSpPr>
        <p:sp>
          <p:nvSpPr>
            <p:cNvPr id="8" name="TextBox 7"/>
            <p:cNvSpPr txBox="1"/>
            <p:nvPr/>
          </p:nvSpPr>
          <p:spPr>
            <a:xfrm>
              <a:off x="1122745" y="2148551"/>
              <a:ext cx="1274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Leadership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39759" y="2029739"/>
              <a:ext cx="4066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feared</a:t>
              </a:r>
              <a:r>
                <a:rPr lang="en-US" sz="1600" dirty="0" smtClean="0"/>
                <a:t>; source of risk, uncertainty and doubt</a:t>
              </a:r>
              <a:endParaRPr lang="en-US" sz="16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9587" y="2021230"/>
              <a:ext cx="4312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Technology </a:t>
              </a:r>
              <a:r>
                <a:rPr lang="en-US" sz="1600" b="1" dirty="0">
                  <a:solidFill>
                    <a:srgbClr val="8A144F"/>
                  </a:solidFill>
                </a:rPr>
                <a:t>valued</a:t>
              </a:r>
              <a:r>
                <a:rPr lang="en-US" sz="1600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1600" dirty="0" smtClean="0"/>
                <a:t>as business enabler, co-innovators</a:t>
              </a:r>
              <a:endParaRPr lang="en-US" sz="16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72" y="2056590"/>
              <a:ext cx="511073" cy="57103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52399" y="2321328"/>
            <a:ext cx="8839201" cy="663697"/>
            <a:chOff x="563943" y="2900539"/>
            <a:chExt cx="11450581" cy="663697"/>
          </a:xfrm>
        </p:grpSpPr>
        <p:sp>
          <p:nvSpPr>
            <p:cNvPr id="13" name="TextBox 12"/>
            <p:cNvSpPr txBox="1"/>
            <p:nvPr/>
          </p:nvSpPr>
          <p:spPr>
            <a:xfrm>
              <a:off x="1122743" y="2979461"/>
              <a:ext cx="73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Tools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0482" y="2979461"/>
              <a:ext cx="4113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Word docs, emails, </a:t>
              </a:r>
              <a:r>
                <a:rPr lang="en-US" sz="1600" b="1" dirty="0">
                  <a:solidFill>
                    <a:srgbClr val="8A144F"/>
                  </a:solidFill>
                </a:rPr>
                <a:t>change requests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52741" y="2900539"/>
              <a:ext cx="43617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Collaboration tools, prototypes, backlogs, </a:t>
              </a:r>
              <a:r>
                <a:rPr lang="en-US" sz="1600" b="1" dirty="0">
                  <a:solidFill>
                    <a:srgbClr val="8A144F"/>
                  </a:solidFill>
                </a:rPr>
                <a:t>ongoing prioritization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943" y="2979460"/>
              <a:ext cx="438501" cy="438501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36905" y="3036382"/>
            <a:ext cx="8852175" cy="837170"/>
            <a:chOff x="563944" y="3726593"/>
            <a:chExt cx="11780361" cy="837170"/>
          </a:xfrm>
        </p:grpSpPr>
        <p:sp>
          <p:nvSpPr>
            <p:cNvPr id="18" name="TextBox 17"/>
            <p:cNvSpPr txBox="1"/>
            <p:nvPr/>
          </p:nvSpPr>
          <p:spPr>
            <a:xfrm>
              <a:off x="1158614" y="3853998"/>
              <a:ext cx="9582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Output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8692" y="3732766"/>
              <a:ext cx="4225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Focused on documentation, volume of features(</a:t>
              </a:r>
              <a:r>
                <a:rPr lang="en-US" sz="1600" b="1" dirty="0" smtClean="0">
                  <a:solidFill>
                    <a:srgbClr val="8A144F"/>
                  </a:solidFill>
                </a:rPr>
                <a:t>more </a:t>
              </a:r>
              <a:r>
                <a:rPr lang="en-US" sz="1600" b="1" dirty="0">
                  <a:solidFill>
                    <a:srgbClr val="8A144F"/>
                  </a:solidFill>
                </a:rPr>
                <a:t>is better</a:t>
              </a:r>
              <a:r>
                <a:rPr lang="en-US" sz="1600" dirty="0" smtClean="0"/>
                <a:t>)</a:t>
              </a:r>
              <a:endParaRPr lang="en-US" sz="16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66832" y="3726593"/>
              <a:ext cx="4477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Focused on simulating &amp; identifying valuable experiences (</a:t>
              </a:r>
              <a:r>
                <a:rPr lang="en-US" sz="1600" b="1" dirty="0">
                  <a:solidFill>
                    <a:srgbClr val="8A144F"/>
                  </a:solidFill>
                </a:rPr>
                <a:t>learning better</a:t>
              </a:r>
              <a:r>
                <a:rPr lang="en-US" sz="1600" dirty="0" smtClean="0"/>
                <a:t>)</a:t>
              </a:r>
              <a:endParaRPr lang="en-US" sz="1600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3944" y="3814373"/>
              <a:ext cx="477282" cy="46694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52401" y="3813585"/>
            <a:ext cx="8836679" cy="830997"/>
            <a:chOff x="563943" y="4680109"/>
            <a:chExt cx="11624742" cy="830997"/>
          </a:xfrm>
        </p:grpSpPr>
        <p:sp>
          <p:nvSpPr>
            <p:cNvPr id="23" name="TextBox 22"/>
            <p:cNvSpPr txBox="1"/>
            <p:nvPr/>
          </p:nvSpPr>
          <p:spPr>
            <a:xfrm>
              <a:off x="1122743" y="4793848"/>
              <a:ext cx="1824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Implementation</a:t>
              </a:r>
              <a:endPara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8865" y="4793848"/>
              <a:ext cx="41767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8A144F"/>
                  </a:solidFill>
                </a:rPr>
                <a:t>Big Bang</a:t>
              </a:r>
              <a:r>
                <a:rPr lang="en-US" sz="1600" dirty="0" smtClean="0"/>
                <a:t>, feature-heavy releases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846249" y="4680109"/>
              <a:ext cx="43424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Frequent, small iterative/incremental releases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(</a:t>
              </a:r>
              <a:r>
                <a:rPr lang="en-US" sz="1600" b="1" dirty="0">
                  <a:solidFill>
                    <a:srgbClr val="8A144F"/>
                  </a:solidFill>
                </a:rPr>
                <a:t>test and learn; manage risk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)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943" y="4680109"/>
              <a:ext cx="508836" cy="513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3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Criteria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49464" y="1809026"/>
            <a:ext cx="4038600" cy="3124200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2"/>
              </a:buClr>
            </a:pPr>
            <a:r>
              <a:rPr lang="en-US" sz="1800" dirty="0" smtClean="0"/>
              <a:t>Corporate-supplied and managed device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 vision for future functionality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customer-facing*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Not strategic for the business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Success will be measured in terms of timelines, scope and budget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Will be owned by IT</a:t>
            </a:r>
          </a:p>
          <a:p>
            <a:pPr>
              <a:buClr>
                <a:schemeClr val="accent2"/>
              </a:buClr>
            </a:pPr>
            <a:r>
              <a:rPr lang="en-US" sz="1800" dirty="0" smtClean="0"/>
              <a:t>Static user environment</a:t>
            </a:r>
            <a:endParaRPr lang="en-US" sz="1800" dirty="0"/>
          </a:p>
          <a:p>
            <a:pPr lvl="0"/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9464" y="959940"/>
            <a:ext cx="3327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Project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959940"/>
            <a:ext cx="3447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Might be a </a:t>
            </a:r>
            <a:r>
              <a:rPr lang="en-US" sz="2500" b="1" dirty="0">
                <a:solidFill>
                  <a:srgbClr val="8A144F"/>
                </a:solidFill>
              </a:rPr>
              <a:t>Product</a:t>
            </a:r>
            <a:r>
              <a:rPr lang="en-US" sz="2800" b="1" dirty="0" smtClean="0">
                <a:solidFill>
                  <a:schemeClr val="accent1"/>
                </a:solidFill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</a:rPr>
              <a:t>if…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495800" y="1809026"/>
            <a:ext cx="4169229" cy="3186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BYOD or customer-facing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Strategic (e.g., competitive differentiator)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Aligned with key business objectives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Product owner and roadmap focused on customers’ needs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Investment will be measured; KPIs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Dynamic environment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1800" dirty="0">
                <a:latin typeface="+mn-lt"/>
              </a:rPr>
              <a:t>Back office/third party integration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0350" y="1615100"/>
            <a:ext cx="11253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ive! 360 2016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Visual Studio Live! Redmond 2014 2">
    <a:dk1>
      <a:srgbClr val="000000"/>
    </a:dk1>
    <a:lt1>
      <a:srgbClr val="FFFFFE"/>
    </a:lt1>
    <a:dk2>
      <a:srgbClr val="007397"/>
    </a:dk2>
    <a:lt2>
      <a:srgbClr val="636463"/>
    </a:lt2>
    <a:accent1>
      <a:srgbClr val="A01420"/>
    </a:accent1>
    <a:accent2>
      <a:srgbClr val="726056"/>
    </a:accent2>
    <a:accent3>
      <a:srgbClr val="FFFFFE"/>
    </a:accent3>
    <a:accent4>
      <a:srgbClr val="000000"/>
    </a:accent4>
    <a:accent5>
      <a:srgbClr val="CDAAAB"/>
    </a:accent5>
    <a:accent6>
      <a:srgbClr val="67564D"/>
    </a:accent6>
    <a:hlink>
      <a:srgbClr val="007397"/>
    </a:hlink>
    <a:folHlink>
      <a:srgbClr val="162F44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3131</TotalTime>
  <Words>928</Words>
  <Application>Microsoft Macintosh PowerPoint</Application>
  <PresentationFormat>On-screen Show (16:9)</PresentationFormat>
  <Paragraphs>205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Bold</vt:lpstr>
      <vt:lpstr>Calibri</vt:lpstr>
      <vt:lpstr>Franklin Gothic Book</vt:lpstr>
      <vt:lpstr>ＭＳ Ｐゴシック</vt:lpstr>
      <vt:lpstr>Times New Roman</vt:lpstr>
      <vt:lpstr>Arial</vt:lpstr>
      <vt:lpstr>Visual Studio Live! New York 2015</vt:lpstr>
      <vt:lpstr>Live! 360 2016</vt:lpstr>
      <vt:lpstr>PowerPoint Presentation</vt:lpstr>
      <vt:lpstr>Kevin Ford</vt:lpstr>
      <vt:lpstr>Things to Think About</vt:lpstr>
      <vt:lpstr>The Dilemma</vt:lpstr>
      <vt:lpstr>Why Product Approach is Uniquely Important for Mobile</vt:lpstr>
      <vt:lpstr>Let’s Compare (1 of 3)</vt:lpstr>
      <vt:lpstr>Let’s Compare (2 of 3)</vt:lpstr>
      <vt:lpstr>Let’s Compare (3 of 3)</vt:lpstr>
      <vt:lpstr>Approach Criteria</vt:lpstr>
      <vt:lpstr>Needs of the Customer</vt:lpstr>
      <vt:lpstr>Importance of KPIs</vt:lpstr>
      <vt:lpstr>Tracking KPIs</vt:lpstr>
      <vt:lpstr>Mobile Platform Choices</vt:lpstr>
      <vt:lpstr>Mobile Platform Choices</vt:lpstr>
      <vt:lpstr>Choosing a Mobile Development Platform</vt:lpstr>
      <vt:lpstr>STANCE</vt:lpstr>
      <vt:lpstr>Development Technologies</vt:lpstr>
      <vt:lpstr>Development Technologies</vt:lpstr>
      <vt:lpstr>Development Technologies</vt:lpstr>
      <vt:lpstr>CPU Intensive Tasks - iOS</vt:lpstr>
      <vt:lpstr>CPU Intensive Tasks - Android</vt:lpstr>
      <vt:lpstr>Lifecycle Tools</vt:lpstr>
      <vt:lpstr>Deploying to QA / UAT</vt:lpstr>
      <vt:lpstr>CI and Automation</vt:lpstr>
      <vt:lpstr>Deployment Options</vt:lpstr>
      <vt:lpstr>Summing It Up</vt:lpstr>
      <vt:lpstr>Questions</vt:lpstr>
    </vt:vector>
  </TitlesOfParts>
  <Company>1105 Media Inc.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Kevin E. Ford</cp:lastModifiedBy>
  <cp:revision>140</cp:revision>
  <dcterms:created xsi:type="dcterms:W3CDTF">2012-12-07T00:48:42Z</dcterms:created>
  <dcterms:modified xsi:type="dcterms:W3CDTF">2017-10-19T16:27:17Z</dcterms:modified>
</cp:coreProperties>
</file>